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463" r:id="rId2"/>
    <p:sldId id="472" r:id="rId3"/>
    <p:sldId id="473" r:id="rId4"/>
    <p:sldId id="474" r:id="rId5"/>
    <p:sldId id="475" r:id="rId6"/>
    <p:sldId id="476" r:id="rId7"/>
    <p:sldId id="477" r:id="rId8"/>
    <p:sldId id="478" r:id="rId9"/>
    <p:sldId id="479" r:id="rId10"/>
    <p:sldId id="480" r:id="rId11"/>
    <p:sldId id="481" r:id="rId12"/>
    <p:sldId id="483" r:id="rId13"/>
    <p:sldId id="471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90" d="100"/>
          <a:sy n="90" d="100"/>
        </p:scale>
        <p:origin x="-398" y="-1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4ED609-9FC4-4A5C-82E2-C1AC3DEA768E}" type="datetimeFigureOut">
              <a:rPr lang="en-US" smtClean="0"/>
              <a:pPr/>
              <a:t>1/14/2022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21753A-C05B-44C3-8CB4-0FCC33CDCB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758112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DDD6CAB6-5441-4599-A8D4-D4E76FCB98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="" xmlns:a16="http://schemas.microsoft.com/office/drawing/2014/main" id="{825DCF62-B398-476F-9E88-B213C19552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="" xmlns:a16="http://schemas.microsoft.com/office/drawing/2014/main" id="{745F8648-0AC4-4D90-9871-5ABA98069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14.1.2022.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="" xmlns:a16="http://schemas.microsoft.com/office/drawing/2014/main" id="{E5B37978-18FC-48C9-B30D-5F0F720AE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="" xmlns:a16="http://schemas.microsoft.com/office/drawing/2014/main" id="{2C7BC8A0-2A16-423B-937E-095D605D7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46747525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AD61DBCC-C971-45FA-9EA1-2C8AFDA7C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="" xmlns:a16="http://schemas.microsoft.com/office/drawing/2014/main" id="{0660943C-33C2-45D4-A5A5-EF583CCD74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="" xmlns:a16="http://schemas.microsoft.com/office/drawing/2014/main" id="{8A186C5B-2312-4523-8069-0C5E43F84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14.1.2022.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="" xmlns:a16="http://schemas.microsoft.com/office/drawing/2014/main" id="{186D24B6-859D-4111-8E17-CDA0A75E2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="" xmlns:a16="http://schemas.microsoft.com/office/drawing/2014/main" id="{AAF0501D-A1E8-42A9-9581-0F1D54F9E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358335341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="" xmlns:a16="http://schemas.microsoft.com/office/drawing/2014/main" id="{8BFF832B-F90F-441C-BDE6-073FC1A3A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="" xmlns:a16="http://schemas.microsoft.com/office/drawing/2014/main" id="{06A0C9CD-0A0A-4A25-B9D6-1E8A9E7A60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="" xmlns:a16="http://schemas.microsoft.com/office/drawing/2014/main" id="{D93E8CBB-BFEA-4E4F-B868-DEC924AC8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14.1.2022.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="" xmlns:a16="http://schemas.microsoft.com/office/drawing/2014/main" id="{445082C0-3A92-460B-8337-5853ABC69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="" xmlns:a16="http://schemas.microsoft.com/office/drawing/2014/main" id="{D3B84FC0-4278-48E5-AB5A-B85EE4912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104742010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550DEE01-12F0-4218-A670-C05737164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F9F56EFB-BCAC-46F0-88BB-00213CA35A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="" xmlns:a16="http://schemas.microsoft.com/office/drawing/2014/main" id="{084A2E2C-61A4-4B17-AFDD-447C1ADD0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14.1.2022.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="" xmlns:a16="http://schemas.microsoft.com/office/drawing/2014/main" id="{895E260F-3424-41EE-90DA-E09B6E5E4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="" xmlns:a16="http://schemas.microsoft.com/office/drawing/2014/main" id="{774E739F-0A00-481C-808E-8EA1982E6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360254621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5BA38AEC-140B-41A3-83CE-EAD58C6E6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="" xmlns:a16="http://schemas.microsoft.com/office/drawing/2014/main" id="{B5A20F4F-B3ED-400A-B24C-1414471F3A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="" xmlns:a16="http://schemas.microsoft.com/office/drawing/2014/main" id="{0A1BAF0F-872D-4F6C-BD2B-535EA50CA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14.1.2022.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="" xmlns:a16="http://schemas.microsoft.com/office/drawing/2014/main" id="{08916E41-8E75-406C-9E68-205450331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="" xmlns:a16="http://schemas.microsoft.com/office/drawing/2014/main" id="{7A860865-0820-4D07-83EC-2DE124887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304006243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DFF400A4-EF7A-4EB3-A50C-1C9D46C2C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A3658BF5-7FC4-486D-9D6E-F28EBAD3B7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="" xmlns:a16="http://schemas.microsoft.com/office/drawing/2014/main" id="{18176D8D-8622-4F6A-98A1-FFDB350BDF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="" xmlns:a16="http://schemas.microsoft.com/office/drawing/2014/main" id="{CB8FF0E0-A96E-41FE-8994-7BC96C044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14.1.2022.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="" xmlns:a16="http://schemas.microsoft.com/office/drawing/2014/main" id="{E3A05D16-C556-48C5-898E-BBA993205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="" xmlns:a16="http://schemas.microsoft.com/office/drawing/2014/main" id="{F7A69F17-010E-4932-914B-A9E129DAD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91395066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6D8C8E65-0D63-429D-904C-11EA3CF1E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="" xmlns:a16="http://schemas.microsoft.com/office/drawing/2014/main" id="{69E278DA-D9E4-4CA9-BB35-E2C1F552A4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="" xmlns:a16="http://schemas.microsoft.com/office/drawing/2014/main" id="{E6E1C55E-3E0A-45CB-80B6-29B2B2CE09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="" xmlns:a16="http://schemas.microsoft.com/office/drawing/2014/main" id="{F8B5F8F7-B6E9-4E20-A02C-0E07273917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="" xmlns:a16="http://schemas.microsoft.com/office/drawing/2014/main" id="{88C3C540-9CD0-4695-B133-5A9F34CA1A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="" xmlns:a16="http://schemas.microsoft.com/office/drawing/2014/main" id="{A4675D49-A2C9-47F8-B658-A0B5BCC64A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14.1.2022.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="" xmlns:a16="http://schemas.microsoft.com/office/drawing/2014/main" id="{22D45190-C6E5-4B98-AF4C-670A83220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="" xmlns:a16="http://schemas.microsoft.com/office/drawing/2014/main" id="{A928B831-D472-4E9B-BDF9-127C5B5BA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383581079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DF22DAB5-ECF8-4C8B-9284-9A768DDE5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="" xmlns:a16="http://schemas.microsoft.com/office/drawing/2014/main" id="{9BDEFBF9-BFFE-4685-B8DB-08DF78327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14.1.2022.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="" xmlns:a16="http://schemas.microsoft.com/office/drawing/2014/main" id="{48BDB420-698D-4FD6-9BCE-933C5BE5B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="" xmlns:a16="http://schemas.microsoft.com/office/drawing/2014/main" id="{A64B4EF5-3D49-46A7-867F-7BF38A2C1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278217563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="" xmlns:a16="http://schemas.microsoft.com/office/drawing/2014/main" id="{18B522E8-94C3-497E-9515-2464F4EB4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14.1.2022.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="" xmlns:a16="http://schemas.microsoft.com/office/drawing/2014/main" id="{1E29E425-E355-4002-A1E9-FD1851CAD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="" xmlns:a16="http://schemas.microsoft.com/office/drawing/2014/main" id="{5B217C31-9C02-48F3-A193-6E5B1187A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413833151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D71662CF-0945-4F8D-A889-F95805BCB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CDE1B38E-C61F-4162-BEF8-2D1F3408A4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="" xmlns:a16="http://schemas.microsoft.com/office/drawing/2014/main" id="{805CB7DF-1634-4233-86F2-7AA36D2C3A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="" xmlns:a16="http://schemas.microsoft.com/office/drawing/2014/main" id="{FD8CCF68-592E-4973-B04C-64EC759C1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14.1.2022.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="" xmlns:a16="http://schemas.microsoft.com/office/drawing/2014/main" id="{8DA68B31-02DF-406E-AC7D-302C7C716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="" xmlns:a16="http://schemas.microsoft.com/office/drawing/2014/main" id="{71A17FC2-55A1-48B3-978B-33BD5398B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257611330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AADC7390-C9D2-4513-A57A-C9A272CAD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="" xmlns:a16="http://schemas.microsoft.com/office/drawing/2014/main" id="{B6F32F34-B611-4B3D-B052-D735148E39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="" xmlns:a16="http://schemas.microsoft.com/office/drawing/2014/main" id="{E161115B-474D-4633-BABE-90D7E32B9C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="" xmlns:a16="http://schemas.microsoft.com/office/drawing/2014/main" id="{CD533EC9-5F15-4135-9402-DDB327BA8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14.1.2022.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="" xmlns:a16="http://schemas.microsoft.com/office/drawing/2014/main" id="{1BE3D81E-FE89-411B-887D-0E513D11D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="" xmlns:a16="http://schemas.microsoft.com/office/drawing/2014/main" id="{4EE1E0C0-36A8-4E85-8FC4-4E07C131D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159865685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="" xmlns:a16="http://schemas.microsoft.com/office/drawing/2014/main" id="{83698655-B947-4CE6-9E56-FB3E567E4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="" xmlns:a16="http://schemas.microsoft.com/office/drawing/2014/main" id="{46C3724C-2207-43DC-BC59-398DCF661D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="" xmlns:a16="http://schemas.microsoft.com/office/drawing/2014/main" id="{5FB41622-4652-426C-8FBB-EE8B2A3408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1C541F-3958-4ACD-9A42-0DEFED04E85B}" type="datetimeFigureOut">
              <a:rPr lang="hr-HR" smtClean="0"/>
              <a:pPr/>
              <a:t>14.1.2022.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="" xmlns:a16="http://schemas.microsoft.com/office/drawing/2014/main" id="{1A58F2BC-D5C8-49ED-8FB4-D39D29C814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="" xmlns:a16="http://schemas.microsoft.com/office/drawing/2014/main" id="{71F7A62B-11DC-4C81-A486-6B7004460F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1609703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www.e-sfera.hr/dodatni-digitalni-sadrzaji/ad6bdda6-8715-4891-97c7-fc25b9bcab20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e-sfera.hr/dodatni-digitalni-sadrzaji/1c3b89a2-aef8-4b6a-8e9b-df4631a24e35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e-sfera.hr/dodatni-digitalni-sadrzaji/1c3b89a2-aef8-4b6a-8e9b-df4631a24e35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e-sfera.hr/dodatni-digitalni-sadrzaji/1c3b89a2-aef8-4b6a-8e9b-df4631a24e35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hyperlink" Target="https://www.e-sfera.hr/dodatni-digitalni-sadrzaji/1c3b89a2-aef8-4b6a-8e9b-df4631a24e35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="" xmlns:a16="http://schemas.microsoft.com/office/drawing/2014/main" id="{68A4132F-DEC6-4332-A00C-A11AD4519B6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Freeform: Shape 42">
            <a:extLst>
              <a:ext uri="{FF2B5EF4-FFF2-40B4-BE49-F238E27FC236}">
                <a16:creationId xmlns="" xmlns:a16="http://schemas.microsoft.com/office/drawing/2014/main" id="{64965EAE-E41A-435F-B993-07E824B6C97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V="1">
            <a:off x="1" y="0"/>
            <a:ext cx="7539895" cy="6858000"/>
          </a:xfrm>
          <a:custGeom>
            <a:avLst/>
            <a:gdLst>
              <a:gd name="connsiteX0" fmla="*/ 7539895 w 7539895"/>
              <a:gd name="connsiteY0" fmla="*/ 6858000 h 6858000"/>
              <a:gd name="connsiteX1" fmla="*/ 0 w 7539895"/>
              <a:gd name="connsiteY1" fmla="*/ 6858000 h 6858000"/>
              <a:gd name="connsiteX2" fmla="*/ 0 w 7539895"/>
              <a:gd name="connsiteY2" fmla="*/ 0 h 6858000"/>
              <a:gd name="connsiteX3" fmla="*/ 4363741 w 753989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39895" h="6858000">
                <a:moveTo>
                  <a:pt x="753989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4363741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="" xmlns:a16="http://schemas.microsoft.com/office/drawing/2014/main" id="{152F8994-E6D4-4311-9548-C3607BC4364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V="1">
            <a:off x="0" y="0"/>
            <a:ext cx="7092985" cy="6858000"/>
          </a:xfrm>
          <a:custGeom>
            <a:avLst/>
            <a:gdLst>
              <a:gd name="connsiteX0" fmla="*/ 7092985 w 7092985"/>
              <a:gd name="connsiteY0" fmla="*/ 6858000 h 6858000"/>
              <a:gd name="connsiteX1" fmla="*/ 0 w 7092985"/>
              <a:gd name="connsiteY1" fmla="*/ 6858000 h 6858000"/>
              <a:gd name="connsiteX2" fmla="*/ 0 w 7092985"/>
              <a:gd name="connsiteY2" fmla="*/ 0 h 6858000"/>
              <a:gd name="connsiteX3" fmla="*/ 3916831 w 709298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92985" h="6858000">
                <a:moveTo>
                  <a:pt x="709298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3916831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CD896045-540C-4474-B698-188DB7FAF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5529943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dirty="0"/>
              <a:t>Unit </a:t>
            </a:r>
            <a:r>
              <a:rPr lang="hr-HR" sz="2800" dirty="0"/>
              <a:t>3</a:t>
            </a:r>
            <a:r>
              <a:rPr lang="en-US" sz="2800" dirty="0"/>
              <a:t>:</a:t>
            </a:r>
            <a:r>
              <a:rPr lang="hr-HR" sz="2800" dirty="0"/>
              <a:t> </a:t>
            </a:r>
            <a:r>
              <a:rPr lang="hr-HR" sz="2800" dirty="0" err="1"/>
              <a:t>Lesson</a:t>
            </a:r>
            <a:r>
              <a:rPr lang="hr-HR" sz="2800" dirty="0"/>
              <a:t> 4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/>
              <a:t/>
            </a:r>
            <a:br>
              <a:rPr lang="en-US" sz="2800" dirty="0"/>
            </a:br>
            <a:r>
              <a:rPr lang="hr-HR" sz="2800" dirty="0" err="1"/>
              <a:t>We</a:t>
            </a:r>
            <a:r>
              <a:rPr lang="hr-HR" sz="2800" dirty="0"/>
              <a:t> </a:t>
            </a:r>
            <a:r>
              <a:rPr lang="hr-HR" sz="2800" dirty="0" err="1"/>
              <a:t>run</a:t>
            </a:r>
            <a:r>
              <a:rPr lang="hr-HR" sz="2800" dirty="0"/>
              <a:t> for </a:t>
            </a:r>
            <a:r>
              <a:rPr lang="hr-HR" sz="2800" dirty="0" err="1"/>
              <a:t>fun</a:t>
            </a:r>
            <a:endParaRPr lang="en-US" sz="2800" dirty="0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B31DF726-47E0-4EC3-AB65-9DB957377ABC}"/>
              </a:ext>
            </a:extLst>
          </p:cNvPr>
          <p:cNvSpPr txBox="1"/>
          <p:nvPr/>
        </p:nvSpPr>
        <p:spPr>
          <a:xfrm>
            <a:off x="838199" y="1825625"/>
            <a:ext cx="4381871" cy="33995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5A7D4603-C1D1-449D-AF5B-D4A5A91E7B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979093" y="394546"/>
            <a:ext cx="3936488" cy="7380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7EEA301-4B8B-40FE-BAA0-FCBC412AEB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51437" b="2232"/>
          <a:stretch/>
        </p:blipFill>
        <p:spPr>
          <a:xfrm>
            <a:off x="7928136" y="1527184"/>
            <a:ext cx="3987445" cy="51483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E58D082-5CAE-433E-B298-2690591707D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99273" y="3093357"/>
            <a:ext cx="2600302" cy="339951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13C6FDD3-BB18-45C0-875B-9FAAE2BAD30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33358" y="2991775"/>
            <a:ext cx="2678003" cy="3501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="" xmlns:p14="http://schemas.microsoft.com/office/powerpoint/2010/main" val="36269645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64BDB61-6523-47DA-B812-CC5A2900AB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9238" y="493974"/>
            <a:ext cx="9413521" cy="1148395"/>
          </a:xfrm>
        </p:spPr>
        <p:txBody>
          <a:bodyPr/>
          <a:lstStyle/>
          <a:p>
            <a:r>
              <a:rPr lang="hr-HR" dirty="0" err="1"/>
              <a:t>Task</a:t>
            </a:r>
            <a:r>
              <a:rPr lang="hr-HR" dirty="0"/>
              <a:t> 2: </a:t>
            </a:r>
            <a:r>
              <a:rPr lang="hr-HR" dirty="0" err="1"/>
              <a:t>Match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words</a:t>
            </a:r>
            <a:r>
              <a:rPr lang="hr-HR" dirty="0"/>
              <a:t>/</a:t>
            </a:r>
            <a:r>
              <a:rPr lang="hr-HR" dirty="0" err="1"/>
              <a:t>expressions</a:t>
            </a:r>
            <a:r>
              <a:rPr lang="hr-HR" dirty="0"/>
              <a:t> to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definitions</a:t>
            </a:r>
            <a:r>
              <a:rPr lang="hr-HR" dirty="0"/>
              <a:t>. 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99459C3-59D1-4D8C-A54F-ACB08528653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75670" y="1753300"/>
            <a:ext cx="9413521" cy="409958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5FEABBAD-E0EB-4A03-A79E-D44997ACB50C}"/>
              </a:ext>
            </a:extLst>
          </p:cNvPr>
          <p:cNvSpPr txBox="1"/>
          <p:nvPr/>
        </p:nvSpPr>
        <p:spPr>
          <a:xfrm>
            <a:off x="4358936" y="2250529"/>
            <a:ext cx="35510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200" i="1" dirty="0">
                <a:solidFill>
                  <a:srgbClr val="FF0000"/>
                </a:solidFill>
              </a:rPr>
              <a:t>3</a:t>
            </a:r>
          </a:p>
          <a:p>
            <a:r>
              <a:rPr lang="hr-HR" sz="2200" i="1" dirty="0">
                <a:solidFill>
                  <a:srgbClr val="FF0000"/>
                </a:solidFill>
              </a:rPr>
              <a:t>6</a:t>
            </a:r>
          </a:p>
          <a:p>
            <a:endParaRPr lang="hr-HR" sz="2200" i="1" dirty="0">
              <a:solidFill>
                <a:srgbClr val="FF0000"/>
              </a:solidFill>
            </a:endParaRPr>
          </a:p>
          <a:p>
            <a:r>
              <a:rPr lang="hr-HR" sz="2200" i="1" dirty="0">
                <a:solidFill>
                  <a:srgbClr val="FF0000"/>
                </a:solidFill>
              </a:rPr>
              <a:t>2</a:t>
            </a:r>
          </a:p>
          <a:p>
            <a:r>
              <a:rPr lang="hr-HR" sz="2200" i="1" dirty="0">
                <a:solidFill>
                  <a:srgbClr val="FF0000"/>
                </a:solidFill>
              </a:rPr>
              <a:t>9</a:t>
            </a:r>
          </a:p>
          <a:p>
            <a:r>
              <a:rPr lang="hr-HR" sz="2200" i="1" dirty="0">
                <a:solidFill>
                  <a:srgbClr val="FF0000"/>
                </a:solidFill>
              </a:rPr>
              <a:t>7</a:t>
            </a:r>
          </a:p>
          <a:p>
            <a:r>
              <a:rPr lang="hr-HR" sz="2200" i="1" dirty="0">
                <a:solidFill>
                  <a:srgbClr val="FF0000"/>
                </a:solidFill>
              </a:rPr>
              <a:t>4</a:t>
            </a:r>
          </a:p>
          <a:p>
            <a:r>
              <a:rPr lang="hr-HR" sz="2200" i="1" dirty="0">
                <a:solidFill>
                  <a:srgbClr val="FF0000"/>
                </a:solidFill>
              </a:rPr>
              <a:t>8</a:t>
            </a:r>
          </a:p>
          <a:p>
            <a:endParaRPr lang="hr-HR" sz="2200" i="1" dirty="0">
              <a:solidFill>
                <a:srgbClr val="FF0000"/>
              </a:solidFill>
            </a:endParaRPr>
          </a:p>
          <a:p>
            <a:r>
              <a:rPr lang="hr-HR" sz="2200" i="1" dirty="0">
                <a:solidFill>
                  <a:srgbClr val="FF0000"/>
                </a:solidFill>
              </a:rPr>
              <a:t>5</a:t>
            </a:r>
            <a:endParaRPr lang="en-US" sz="22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7820382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EC6608C-4EA1-4E76-AB93-0BF71D4CF7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30936" y="922600"/>
            <a:ext cx="2911876" cy="4093283"/>
          </a:xfrm>
        </p:spPr>
        <p:txBody>
          <a:bodyPr>
            <a:normAutofit/>
          </a:bodyPr>
          <a:lstStyle/>
          <a:p>
            <a:r>
              <a:rPr lang="hr-HR" dirty="0" err="1"/>
              <a:t>Task</a:t>
            </a:r>
            <a:r>
              <a:rPr lang="hr-HR" dirty="0"/>
              <a:t> 3: </a:t>
            </a:r>
            <a:r>
              <a:rPr lang="hr-HR" dirty="0" err="1"/>
              <a:t>Complete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sentences</a:t>
            </a:r>
            <a:r>
              <a:rPr lang="hr-HR" dirty="0"/>
              <a:t> </a:t>
            </a:r>
            <a:r>
              <a:rPr lang="hr-HR" dirty="0" err="1"/>
              <a:t>with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phrasal</a:t>
            </a:r>
            <a:r>
              <a:rPr lang="hr-HR" dirty="0"/>
              <a:t> </a:t>
            </a:r>
            <a:r>
              <a:rPr lang="hr-HR" dirty="0" err="1"/>
              <a:t>verbs</a:t>
            </a:r>
            <a:r>
              <a:rPr lang="hr-HR" dirty="0"/>
              <a:t> </a:t>
            </a:r>
            <a:r>
              <a:rPr lang="hr-HR" dirty="0" err="1"/>
              <a:t>from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box</a:t>
            </a:r>
            <a:r>
              <a:rPr lang="hr-HR" dirty="0"/>
              <a:t>. Make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necessary</a:t>
            </a:r>
            <a:r>
              <a:rPr lang="hr-HR" dirty="0"/>
              <a:t> </a:t>
            </a:r>
            <a:r>
              <a:rPr lang="hr-HR" dirty="0" err="1"/>
              <a:t>changes</a:t>
            </a:r>
            <a:r>
              <a:rPr lang="hr-HR" dirty="0"/>
              <a:t>. 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5EC067F-79F0-4129-A8A7-89A5E3C395D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1246" y="773123"/>
            <a:ext cx="8131685" cy="4918065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5A4A7B7-B6B8-4D84-82AF-5AA2363A178D}"/>
              </a:ext>
            </a:extLst>
          </p:cNvPr>
          <p:cNvSpPr txBox="1"/>
          <p:nvPr/>
        </p:nvSpPr>
        <p:spPr>
          <a:xfrm>
            <a:off x="3187083" y="2618913"/>
            <a:ext cx="1855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i="1" dirty="0" err="1">
                <a:solidFill>
                  <a:srgbClr val="FF0000"/>
                </a:solidFill>
              </a:rPr>
              <a:t>call</a:t>
            </a:r>
            <a:r>
              <a:rPr lang="hr-HR" sz="1600" i="1" dirty="0">
                <a:solidFill>
                  <a:srgbClr val="FF0000"/>
                </a:solidFill>
              </a:rPr>
              <a:t> </a:t>
            </a:r>
            <a:r>
              <a:rPr lang="hr-HR" sz="1600" i="1" dirty="0" err="1">
                <a:solidFill>
                  <a:srgbClr val="FF0000"/>
                </a:solidFill>
              </a:rPr>
              <a:t>off</a:t>
            </a:r>
            <a:endParaRPr lang="en-US" sz="1600" i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A6E7F366-5304-4DC5-84AB-5B233B25E276}"/>
              </a:ext>
            </a:extLst>
          </p:cNvPr>
          <p:cNvSpPr txBox="1"/>
          <p:nvPr/>
        </p:nvSpPr>
        <p:spPr>
          <a:xfrm>
            <a:off x="2762434" y="3180580"/>
            <a:ext cx="1855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i="1" dirty="0" err="1">
                <a:solidFill>
                  <a:srgbClr val="FF0000"/>
                </a:solidFill>
              </a:rPr>
              <a:t>bring</a:t>
            </a:r>
            <a:r>
              <a:rPr lang="hr-HR" sz="1600" i="1" dirty="0">
                <a:solidFill>
                  <a:srgbClr val="FF0000"/>
                </a:solidFill>
              </a:rPr>
              <a:t> </a:t>
            </a:r>
            <a:r>
              <a:rPr lang="hr-HR" sz="1600" i="1" dirty="0" err="1">
                <a:solidFill>
                  <a:srgbClr val="FF0000"/>
                </a:solidFill>
              </a:rPr>
              <a:t>up</a:t>
            </a:r>
            <a:endParaRPr lang="en-US" sz="1600" i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6A0FC35-60A9-4753-B97A-9FF22399BE4D}"/>
              </a:ext>
            </a:extLst>
          </p:cNvPr>
          <p:cNvSpPr txBox="1"/>
          <p:nvPr/>
        </p:nvSpPr>
        <p:spPr>
          <a:xfrm>
            <a:off x="2293528" y="3731257"/>
            <a:ext cx="1855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i="1" dirty="0" err="1">
                <a:solidFill>
                  <a:srgbClr val="FF0000"/>
                </a:solidFill>
              </a:rPr>
              <a:t>give</a:t>
            </a:r>
            <a:r>
              <a:rPr lang="hr-HR" sz="1600" i="1" dirty="0">
                <a:solidFill>
                  <a:srgbClr val="FF0000"/>
                </a:solidFill>
              </a:rPr>
              <a:t> </a:t>
            </a:r>
            <a:r>
              <a:rPr lang="hr-HR" sz="1600" i="1" dirty="0" err="1">
                <a:solidFill>
                  <a:srgbClr val="FF0000"/>
                </a:solidFill>
              </a:rPr>
              <a:t>in</a:t>
            </a:r>
            <a:endParaRPr lang="en-US" sz="1600" i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544CC39A-3C07-4768-AC24-30DD85F0C436}"/>
              </a:ext>
            </a:extLst>
          </p:cNvPr>
          <p:cNvSpPr txBox="1"/>
          <p:nvPr/>
        </p:nvSpPr>
        <p:spPr>
          <a:xfrm>
            <a:off x="2234525" y="4011471"/>
            <a:ext cx="1855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i="1" dirty="0" err="1">
                <a:solidFill>
                  <a:srgbClr val="FF0000"/>
                </a:solidFill>
              </a:rPr>
              <a:t>look</a:t>
            </a:r>
            <a:r>
              <a:rPr lang="hr-HR" sz="1600" i="1" dirty="0">
                <a:solidFill>
                  <a:srgbClr val="FF0000"/>
                </a:solidFill>
              </a:rPr>
              <a:t> </a:t>
            </a:r>
            <a:r>
              <a:rPr lang="hr-HR" sz="1600" i="1" dirty="0" err="1">
                <a:solidFill>
                  <a:srgbClr val="FF0000"/>
                </a:solidFill>
              </a:rPr>
              <a:t>forward</a:t>
            </a:r>
            <a:r>
              <a:rPr lang="hr-HR" sz="1600" i="1" dirty="0">
                <a:solidFill>
                  <a:srgbClr val="FF0000"/>
                </a:solidFill>
              </a:rPr>
              <a:t> to</a:t>
            </a:r>
            <a:endParaRPr lang="en-US" sz="1600" i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B7D7D989-34E0-425B-BF46-0D4349F0CB37}"/>
              </a:ext>
            </a:extLst>
          </p:cNvPr>
          <p:cNvSpPr txBox="1"/>
          <p:nvPr/>
        </p:nvSpPr>
        <p:spPr>
          <a:xfrm>
            <a:off x="5643238" y="4302711"/>
            <a:ext cx="1855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i="1" dirty="0" err="1">
                <a:solidFill>
                  <a:srgbClr val="FF0000"/>
                </a:solidFill>
              </a:rPr>
              <a:t>get</a:t>
            </a:r>
            <a:r>
              <a:rPr lang="hr-HR" sz="1600" i="1" dirty="0">
                <a:solidFill>
                  <a:srgbClr val="FF0000"/>
                </a:solidFill>
              </a:rPr>
              <a:t> </a:t>
            </a:r>
            <a:r>
              <a:rPr lang="hr-HR" sz="1600" i="1" dirty="0" err="1">
                <a:solidFill>
                  <a:srgbClr val="FF0000"/>
                </a:solidFill>
              </a:rPr>
              <a:t>along</a:t>
            </a:r>
            <a:endParaRPr lang="en-US" sz="1600" i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976EB91E-3258-467D-91AA-5354B0D8E978}"/>
              </a:ext>
            </a:extLst>
          </p:cNvPr>
          <p:cNvSpPr txBox="1"/>
          <p:nvPr/>
        </p:nvSpPr>
        <p:spPr>
          <a:xfrm>
            <a:off x="2857129" y="4890514"/>
            <a:ext cx="3079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i="1" dirty="0" err="1">
                <a:solidFill>
                  <a:srgbClr val="FF0000"/>
                </a:solidFill>
              </a:rPr>
              <a:t>talked</a:t>
            </a:r>
            <a:r>
              <a:rPr lang="hr-HR" sz="1600" i="1" dirty="0">
                <a:solidFill>
                  <a:srgbClr val="FF0000"/>
                </a:solidFill>
              </a:rPr>
              <a:t>                               </a:t>
            </a:r>
            <a:r>
              <a:rPr lang="hr-HR" sz="1600" i="1" dirty="0" err="1">
                <a:solidFill>
                  <a:srgbClr val="FF0000"/>
                </a:solidFill>
              </a:rPr>
              <a:t>into</a:t>
            </a:r>
            <a:endParaRPr lang="en-US" sz="16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233129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0B7B492-8DF5-48D5-A128-BCF5523EDF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5413" y="804693"/>
            <a:ext cx="3124199" cy="4351338"/>
          </a:xfrm>
        </p:spPr>
        <p:txBody>
          <a:bodyPr>
            <a:normAutofit/>
          </a:bodyPr>
          <a:lstStyle/>
          <a:p>
            <a:r>
              <a:rPr lang="hr-HR" dirty="0" err="1"/>
              <a:t>Task</a:t>
            </a:r>
            <a:r>
              <a:rPr lang="hr-HR" dirty="0"/>
              <a:t> 4: Use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present</a:t>
            </a:r>
            <a:r>
              <a:rPr lang="hr-HR" dirty="0"/>
              <a:t> </a:t>
            </a:r>
            <a:r>
              <a:rPr lang="hr-HR" dirty="0" err="1"/>
              <a:t>perfect</a:t>
            </a:r>
            <a:r>
              <a:rPr lang="hr-HR" dirty="0"/>
              <a:t> </a:t>
            </a:r>
            <a:r>
              <a:rPr lang="hr-HR" dirty="0" err="1"/>
              <a:t>simple</a:t>
            </a:r>
            <a:r>
              <a:rPr lang="hr-HR" dirty="0"/>
              <a:t> to </a:t>
            </a:r>
            <a:r>
              <a:rPr lang="hr-HR" dirty="0" err="1"/>
              <a:t>describe</a:t>
            </a:r>
            <a:r>
              <a:rPr lang="hr-HR" dirty="0"/>
              <a:t> </a:t>
            </a:r>
            <a:r>
              <a:rPr lang="hr-HR" dirty="0" err="1"/>
              <a:t>what</a:t>
            </a:r>
            <a:r>
              <a:rPr lang="hr-HR" dirty="0"/>
              <a:t> Anika </a:t>
            </a:r>
            <a:r>
              <a:rPr lang="hr-HR" dirty="0" err="1"/>
              <a:t>has</a:t>
            </a:r>
            <a:r>
              <a:rPr lang="hr-HR" dirty="0"/>
              <a:t> </a:t>
            </a:r>
            <a:r>
              <a:rPr lang="hr-HR" dirty="0" err="1"/>
              <a:t>already</a:t>
            </a:r>
            <a:r>
              <a:rPr lang="hr-HR" dirty="0"/>
              <a:t> done </a:t>
            </a:r>
            <a:r>
              <a:rPr lang="hr-HR" dirty="0" err="1"/>
              <a:t>and</a:t>
            </a:r>
            <a:r>
              <a:rPr lang="hr-HR" dirty="0"/>
              <a:t> </a:t>
            </a:r>
            <a:r>
              <a:rPr lang="hr-HR" dirty="0" err="1"/>
              <a:t>what</a:t>
            </a:r>
            <a:r>
              <a:rPr lang="hr-HR" dirty="0"/>
              <a:t> </a:t>
            </a:r>
            <a:r>
              <a:rPr lang="hr-HR" dirty="0" err="1"/>
              <a:t>she</a:t>
            </a:r>
            <a:r>
              <a:rPr lang="hr-HR" dirty="0"/>
              <a:t> </a:t>
            </a:r>
            <a:r>
              <a:rPr lang="hr-HR" dirty="0" err="1"/>
              <a:t>hasn</a:t>
            </a:r>
            <a:r>
              <a:rPr lang="hr-HR" dirty="0"/>
              <a:t>’t done </a:t>
            </a:r>
            <a:r>
              <a:rPr lang="hr-HR" dirty="0" err="1"/>
              <a:t>yet</a:t>
            </a:r>
            <a:r>
              <a:rPr lang="hr-HR" dirty="0"/>
              <a:t>. 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F4D3B05-C3C1-4469-A085-AB69600BE29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6061" y="940578"/>
            <a:ext cx="6909957" cy="4779508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FB502F0-8F16-454C-979F-9CC6EC275FFA}"/>
              </a:ext>
            </a:extLst>
          </p:cNvPr>
          <p:cNvSpPr txBox="1"/>
          <p:nvPr/>
        </p:nvSpPr>
        <p:spPr>
          <a:xfrm>
            <a:off x="1207363" y="3622089"/>
            <a:ext cx="59746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FF0000"/>
                </a:solidFill>
              </a:rPr>
              <a:t>Anika has already chosen a caterer. </a:t>
            </a:r>
            <a:r>
              <a:rPr lang="hr-HR" sz="1600" i="1" dirty="0">
                <a:solidFill>
                  <a:srgbClr val="FF0000"/>
                </a:solidFill>
              </a:rPr>
              <a:t> </a:t>
            </a:r>
            <a:r>
              <a:rPr lang="en-US" sz="1600" i="1" dirty="0">
                <a:solidFill>
                  <a:srgbClr val="FF0000"/>
                </a:solidFill>
              </a:rPr>
              <a:t>She hasn’t hired a photographer yet.</a:t>
            </a:r>
            <a:r>
              <a:rPr lang="hr-HR" sz="1600" i="1" dirty="0">
                <a:solidFill>
                  <a:srgbClr val="FF0000"/>
                </a:solidFill>
              </a:rPr>
              <a:t> </a:t>
            </a:r>
            <a:r>
              <a:rPr lang="en-US" sz="1600" i="1" dirty="0">
                <a:solidFill>
                  <a:srgbClr val="FF0000"/>
                </a:solidFill>
              </a:rPr>
              <a:t>She has already bought a wedding dress. She hasn’t sent invitations yet.</a:t>
            </a:r>
            <a:r>
              <a:rPr lang="hr-HR" sz="1600" i="1" dirty="0">
                <a:solidFill>
                  <a:srgbClr val="FF0000"/>
                </a:solidFill>
              </a:rPr>
              <a:t> </a:t>
            </a:r>
            <a:r>
              <a:rPr lang="en-US" sz="1600" i="1" dirty="0">
                <a:solidFill>
                  <a:srgbClr val="FF0000"/>
                </a:solidFill>
              </a:rPr>
              <a:t>She has already organized a tasting with a caterer. </a:t>
            </a:r>
            <a:r>
              <a:rPr lang="hr-HR" sz="1600" i="1" dirty="0">
                <a:solidFill>
                  <a:srgbClr val="FF0000"/>
                </a:solidFill>
              </a:rPr>
              <a:t> </a:t>
            </a:r>
            <a:r>
              <a:rPr lang="en-US" sz="1600" i="1" dirty="0">
                <a:solidFill>
                  <a:srgbClr val="FF0000"/>
                </a:solidFill>
              </a:rPr>
              <a:t>She already registered for gifts.</a:t>
            </a:r>
            <a:r>
              <a:rPr lang="hr-HR" sz="1600" i="1" dirty="0">
                <a:solidFill>
                  <a:srgbClr val="FF0000"/>
                </a:solidFill>
              </a:rPr>
              <a:t> </a:t>
            </a:r>
            <a:r>
              <a:rPr lang="en-US" sz="1600" i="1" dirty="0">
                <a:solidFill>
                  <a:srgbClr val="FF0000"/>
                </a:solidFill>
              </a:rPr>
              <a:t>She hasn’t booked the honeymoon yet.</a:t>
            </a:r>
            <a:r>
              <a:rPr lang="hr-HR" sz="1600" i="1" dirty="0">
                <a:solidFill>
                  <a:srgbClr val="FF0000"/>
                </a:solidFill>
              </a:rPr>
              <a:t> </a:t>
            </a:r>
            <a:r>
              <a:rPr lang="en-US" sz="1600" i="1" dirty="0">
                <a:solidFill>
                  <a:srgbClr val="FF0000"/>
                </a:solidFill>
              </a:rPr>
              <a:t>She has already rented bridesmaids’ dresses. </a:t>
            </a:r>
            <a:r>
              <a:rPr lang="hr-HR" sz="1600" i="1" dirty="0">
                <a:solidFill>
                  <a:srgbClr val="FF0000"/>
                </a:solidFill>
              </a:rPr>
              <a:t> </a:t>
            </a:r>
            <a:r>
              <a:rPr lang="en-US" sz="1600" i="1" dirty="0">
                <a:solidFill>
                  <a:srgbClr val="FF0000"/>
                </a:solidFill>
              </a:rPr>
              <a:t>She has already planned the menu.</a:t>
            </a:r>
            <a:r>
              <a:rPr lang="hr-HR" sz="1600" i="1" dirty="0">
                <a:solidFill>
                  <a:srgbClr val="FF0000"/>
                </a:solidFill>
              </a:rPr>
              <a:t> </a:t>
            </a:r>
            <a:r>
              <a:rPr lang="en-US" sz="1600" i="1" dirty="0">
                <a:solidFill>
                  <a:srgbClr val="FF0000"/>
                </a:solidFill>
              </a:rPr>
              <a:t>She hasn’t written the vows yet. </a:t>
            </a:r>
            <a:r>
              <a:rPr lang="hr-HR" sz="1600" i="1" dirty="0">
                <a:solidFill>
                  <a:srgbClr val="FF0000"/>
                </a:solidFill>
              </a:rPr>
              <a:t> </a:t>
            </a:r>
            <a:r>
              <a:rPr lang="en-US" sz="1600" i="1" dirty="0">
                <a:solidFill>
                  <a:srgbClr val="FF0000"/>
                </a:solidFill>
              </a:rPr>
              <a:t>She has already given the song selection to the DJ.</a:t>
            </a:r>
            <a:r>
              <a:rPr lang="hr-HR" sz="1600" i="1" dirty="0">
                <a:solidFill>
                  <a:srgbClr val="FF0000"/>
                </a:solidFill>
              </a:rPr>
              <a:t> </a:t>
            </a:r>
            <a:r>
              <a:rPr lang="en-US" sz="1600" i="1" dirty="0">
                <a:solidFill>
                  <a:srgbClr val="FF0000"/>
                </a:solidFill>
              </a:rPr>
              <a:t>She hasn’t created the seating chart yet.</a:t>
            </a:r>
          </a:p>
        </p:txBody>
      </p:sp>
    </p:spTree>
    <p:extLst>
      <p:ext uri="{BB962C8B-B14F-4D97-AF65-F5344CB8AC3E}">
        <p14:creationId xmlns="" xmlns:p14="http://schemas.microsoft.com/office/powerpoint/2010/main" val="418210620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Vidi izvornu sliku">
            <a:hlinkClick r:id="rId2"/>
            <a:extLst>
              <a:ext uri="{FF2B5EF4-FFF2-40B4-BE49-F238E27FC236}">
                <a16:creationId xmlns="" xmlns:a16="http://schemas.microsoft.com/office/drawing/2014/main" id="{7EB574C3-BBFC-4298-9349-DA1B4B4EE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627" y="1240084"/>
            <a:ext cx="3810000" cy="1905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zervirano mjesto sadržaja 2">
            <a:extLst>
              <a:ext uri="{FF2B5EF4-FFF2-40B4-BE49-F238E27FC236}">
                <a16:creationId xmlns="" xmlns:a16="http://schemas.microsoft.com/office/drawing/2014/main" id="{8619A0A9-4971-4637-BA0B-39A4F5D24D27}"/>
              </a:ext>
            </a:extLst>
          </p:cNvPr>
          <p:cNvSpPr txBox="1">
            <a:spLocks/>
          </p:cNvSpPr>
          <p:nvPr/>
        </p:nvSpPr>
        <p:spPr>
          <a:xfrm>
            <a:off x="183419" y="2680364"/>
            <a:ext cx="11824416" cy="1905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r-HR" sz="2000" b="1" smtClean="0">
                <a:solidFill>
                  <a:prstClr val="black"/>
                </a:solidFill>
                <a:latin typeface="Calibri" panose="020F0502020204030204"/>
              </a:rPr>
              <a:t>PLAY </a:t>
            </a:r>
            <a:r>
              <a:rPr lang="hr-HR" sz="2000" b="1" dirty="0">
                <a:solidFill>
                  <a:prstClr val="black"/>
                </a:solidFill>
                <a:latin typeface="Calibri" panose="020F0502020204030204"/>
              </a:rPr>
              <a:t>AND LEARN</a:t>
            </a:r>
            <a:r>
              <a:rPr kumimoji="0" lang="hr-HR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  <a:p>
            <a:pPr marL="0" lvl="0" indent="0" algn="ctr">
              <a:buNone/>
              <a:defRPr/>
            </a:pPr>
            <a:r>
              <a:rPr lang="hr-HR" sz="2000" dirty="0">
                <a:solidFill>
                  <a:prstClr val="black"/>
                </a:solidFill>
                <a:hlinkClick r:id="rId4"/>
              </a:rPr>
              <a:t>https://www.e-sfera.hr/dodatni-digitalni-sadrzaji/1c3b89a2-aef8-4b6a-8e9b-df4631a24e35/</a:t>
            </a:r>
            <a:endParaRPr lang="hr-HR" sz="2000" dirty="0">
              <a:solidFill>
                <a:prstClr val="black"/>
              </a:solidFill>
            </a:endParaRPr>
          </a:p>
          <a:p>
            <a:pPr marL="0" lvl="0" indent="0" algn="ctr">
              <a:buNone/>
              <a:defRPr/>
            </a:pPr>
            <a:endParaRPr lang="hr-HR" sz="2000" dirty="0">
              <a:solidFill>
                <a:prstClr val="black"/>
              </a:solidFill>
            </a:endParaRPr>
          </a:p>
          <a:p>
            <a:pPr marL="0" lvl="0" indent="0" algn="ctr">
              <a:buNone/>
              <a:defRPr/>
            </a:pPr>
            <a:endParaRPr kumimoji="0" lang="hr-H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hr-HR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489464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216268C-2C42-42C3-BBD1-E40A6424D0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72830" y="715917"/>
            <a:ext cx="5628444" cy="4351338"/>
          </a:xfrm>
        </p:spPr>
        <p:txBody>
          <a:bodyPr>
            <a:normAutofit/>
          </a:bodyPr>
          <a:lstStyle/>
          <a:p>
            <a:r>
              <a:rPr lang="hr-HR" dirty="0" err="1" smtClean="0"/>
              <a:t>Task</a:t>
            </a:r>
            <a:r>
              <a:rPr lang="hr-HR" dirty="0" smtClean="0"/>
              <a:t> </a:t>
            </a:r>
            <a:r>
              <a:rPr lang="hr-HR" dirty="0"/>
              <a:t>1: </a:t>
            </a:r>
            <a:r>
              <a:rPr lang="hr-HR" dirty="0" err="1"/>
              <a:t>Which</a:t>
            </a:r>
            <a:r>
              <a:rPr lang="hr-HR" dirty="0"/>
              <a:t> </a:t>
            </a:r>
            <a:r>
              <a:rPr lang="hr-HR" dirty="0" err="1"/>
              <a:t>places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Croatia </a:t>
            </a:r>
            <a:r>
              <a:rPr lang="hr-HR" dirty="0" err="1"/>
              <a:t>have</a:t>
            </a:r>
            <a:r>
              <a:rPr lang="hr-HR" dirty="0"/>
              <a:t> </a:t>
            </a:r>
            <a:r>
              <a:rPr lang="hr-HR" dirty="0" err="1"/>
              <a:t>you</a:t>
            </a:r>
            <a:r>
              <a:rPr lang="hr-HR" dirty="0"/>
              <a:t> </a:t>
            </a:r>
            <a:r>
              <a:rPr lang="hr-HR" dirty="0" err="1"/>
              <a:t>always</a:t>
            </a:r>
            <a:r>
              <a:rPr lang="hr-HR" dirty="0"/>
              <a:t> </a:t>
            </a:r>
            <a:r>
              <a:rPr lang="hr-HR" dirty="0" err="1"/>
              <a:t>wanted</a:t>
            </a:r>
            <a:r>
              <a:rPr lang="hr-HR" dirty="0"/>
              <a:t> to </a:t>
            </a:r>
            <a:r>
              <a:rPr lang="hr-HR" dirty="0" err="1"/>
              <a:t>see</a:t>
            </a:r>
            <a:r>
              <a:rPr lang="hr-HR" dirty="0"/>
              <a:t>, but </a:t>
            </a:r>
            <a:r>
              <a:rPr lang="hr-HR" dirty="0" err="1"/>
              <a:t>you</a:t>
            </a:r>
            <a:r>
              <a:rPr lang="hr-HR" dirty="0"/>
              <a:t> </a:t>
            </a:r>
            <a:r>
              <a:rPr lang="hr-HR" dirty="0" err="1"/>
              <a:t>haven</a:t>
            </a:r>
            <a:r>
              <a:rPr lang="hr-HR" dirty="0"/>
              <a:t>’t </a:t>
            </a:r>
            <a:r>
              <a:rPr lang="hr-HR" dirty="0" err="1"/>
              <a:t>visited</a:t>
            </a:r>
            <a:r>
              <a:rPr lang="hr-HR" dirty="0"/>
              <a:t> </a:t>
            </a:r>
            <a:r>
              <a:rPr lang="hr-HR" dirty="0" err="1"/>
              <a:t>them</a:t>
            </a:r>
            <a:r>
              <a:rPr lang="hr-HR" dirty="0"/>
              <a:t> </a:t>
            </a:r>
            <a:r>
              <a:rPr lang="hr-HR" dirty="0" err="1"/>
              <a:t>yet</a:t>
            </a:r>
            <a:r>
              <a:rPr lang="hr-HR" dirty="0"/>
              <a:t>? </a:t>
            </a:r>
            <a:endParaRPr lang="hr-HR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hr-HR" dirty="0" err="1"/>
              <a:t>Task</a:t>
            </a:r>
            <a:r>
              <a:rPr lang="hr-HR" dirty="0"/>
              <a:t> 2: </a:t>
            </a:r>
            <a:r>
              <a:rPr lang="hr-HR" dirty="0" err="1"/>
              <a:t>Have</a:t>
            </a:r>
            <a:r>
              <a:rPr lang="hr-HR" dirty="0"/>
              <a:t> </a:t>
            </a:r>
            <a:r>
              <a:rPr lang="hr-HR" dirty="0" err="1"/>
              <a:t>you</a:t>
            </a:r>
            <a:r>
              <a:rPr lang="hr-HR" dirty="0"/>
              <a:t> </a:t>
            </a:r>
            <a:r>
              <a:rPr lang="hr-HR" dirty="0" err="1"/>
              <a:t>ever</a:t>
            </a:r>
            <a:r>
              <a:rPr lang="hr-HR" dirty="0"/>
              <a:t> </a:t>
            </a:r>
            <a:r>
              <a:rPr lang="hr-HR" dirty="0" err="1"/>
              <a:t>been</a:t>
            </a:r>
            <a:r>
              <a:rPr lang="hr-HR" dirty="0"/>
              <a:t> to Sljeme, Žumberak, Paklenica or Velebit? 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17287FC-0E68-4C20-90D1-6CE69E79DCD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24706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4681186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96D3676-9DFE-41EC-A0AE-6A1D4335D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6098" y="244475"/>
            <a:ext cx="5665802" cy="2591601"/>
          </a:xfrm>
        </p:spPr>
        <p:txBody>
          <a:bodyPr>
            <a:normAutofit/>
          </a:bodyPr>
          <a:lstStyle/>
          <a:p>
            <a:r>
              <a:rPr lang="hr-HR" dirty="0" err="1"/>
              <a:t>Task</a:t>
            </a:r>
            <a:r>
              <a:rPr lang="hr-HR" dirty="0"/>
              <a:t> 3: </a:t>
            </a:r>
            <a:r>
              <a:rPr lang="hr-HR" dirty="0" err="1"/>
              <a:t>Listen</a:t>
            </a:r>
            <a:r>
              <a:rPr lang="hr-HR" dirty="0"/>
              <a:t> to a reporter </a:t>
            </a:r>
            <a:r>
              <a:rPr lang="hr-HR" dirty="0" err="1"/>
              <a:t>talking</a:t>
            </a:r>
            <a:r>
              <a:rPr lang="hr-HR" dirty="0"/>
              <a:t> to Jonas Bergen </a:t>
            </a:r>
            <a:r>
              <a:rPr lang="hr-HR" dirty="0" err="1"/>
              <a:t>and</a:t>
            </a:r>
            <a:r>
              <a:rPr lang="hr-HR" dirty="0"/>
              <a:t> </a:t>
            </a:r>
            <a:r>
              <a:rPr lang="hr-HR" dirty="0" err="1"/>
              <a:t>choose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correct</a:t>
            </a:r>
            <a:r>
              <a:rPr lang="hr-HR" dirty="0"/>
              <a:t> </a:t>
            </a:r>
            <a:r>
              <a:rPr lang="hr-HR" dirty="0" err="1"/>
              <a:t>answer</a:t>
            </a:r>
            <a:r>
              <a:rPr lang="hr-HR" dirty="0"/>
              <a:t>. </a:t>
            </a:r>
            <a:endParaRPr lang="hr-HR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en-US" dirty="0">
                <a:hlinkClick r:id="rId2"/>
              </a:rPr>
              <a:t>https://www.e-sfera.hr/dodatni-digitalni-sadrzaji/1c3b89a2-aef8-4b6a-8e9b-df4631a24e35/</a:t>
            </a:r>
            <a:endParaRPr lang="hr-HR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C3E21C1-470D-4B15-8416-4FB86B7ACD5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7756" y="0"/>
            <a:ext cx="5248656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931EEC5-62AB-419A-B9FF-AAFD9A6ED6D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77306" y="2836076"/>
            <a:ext cx="7334107" cy="3879203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8" name="Oval 7">
            <a:extLst>
              <a:ext uri="{FF2B5EF4-FFF2-40B4-BE49-F238E27FC236}">
                <a16:creationId xmlns="" xmlns:a16="http://schemas.microsoft.com/office/drawing/2014/main" id="{EA13B7C5-AFA8-4FE4-8B84-7BF3B7A5553B}"/>
              </a:ext>
            </a:extLst>
          </p:cNvPr>
          <p:cNvSpPr/>
          <p:nvPr/>
        </p:nvSpPr>
        <p:spPr>
          <a:xfrm>
            <a:off x="1783625" y="6448609"/>
            <a:ext cx="266331" cy="18643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90481082-0826-4FAC-A7FF-4CE657E25833}"/>
              </a:ext>
            </a:extLst>
          </p:cNvPr>
          <p:cNvSpPr/>
          <p:nvPr/>
        </p:nvSpPr>
        <p:spPr>
          <a:xfrm>
            <a:off x="4651114" y="5919248"/>
            <a:ext cx="266331" cy="18643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01353FAE-DF23-4729-9DE6-499AFBFCC407}"/>
              </a:ext>
            </a:extLst>
          </p:cNvPr>
          <p:cNvSpPr/>
          <p:nvPr/>
        </p:nvSpPr>
        <p:spPr>
          <a:xfrm>
            <a:off x="3186298" y="5397285"/>
            <a:ext cx="266331" cy="18643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4875FB48-B361-487A-943B-E5C27A823D94}"/>
              </a:ext>
            </a:extLst>
          </p:cNvPr>
          <p:cNvSpPr/>
          <p:nvPr/>
        </p:nvSpPr>
        <p:spPr>
          <a:xfrm>
            <a:off x="3184471" y="4883859"/>
            <a:ext cx="266331" cy="18643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8F07CF39-94C8-4B98-A146-D58F106F127E}"/>
              </a:ext>
            </a:extLst>
          </p:cNvPr>
          <p:cNvSpPr/>
          <p:nvPr/>
        </p:nvSpPr>
        <p:spPr>
          <a:xfrm>
            <a:off x="3184471" y="4370433"/>
            <a:ext cx="266331" cy="18643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98AF75DC-C9A7-4A5B-B987-B9A4ABACA17E}"/>
              </a:ext>
            </a:extLst>
          </p:cNvPr>
          <p:cNvSpPr/>
          <p:nvPr/>
        </p:nvSpPr>
        <p:spPr>
          <a:xfrm>
            <a:off x="1801034" y="3857008"/>
            <a:ext cx="266331" cy="18643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3077775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07EF98E-3860-4887-8ECE-0488ADA03F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5176" y="272032"/>
            <a:ext cx="5992428" cy="2071673"/>
          </a:xfrm>
        </p:spPr>
        <p:txBody>
          <a:bodyPr>
            <a:normAutofit lnSpcReduction="10000"/>
          </a:bodyPr>
          <a:lstStyle/>
          <a:p>
            <a:r>
              <a:rPr lang="hr-HR" dirty="0" err="1"/>
              <a:t>Task</a:t>
            </a:r>
            <a:r>
              <a:rPr lang="hr-HR" dirty="0"/>
              <a:t> 4: </a:t>
            </a:r>
            <a:r>
              <a:rPr lang="hr-HR" dirty="0" err="1"/>
              <a:t>Listen</a:t>
            </a:r>
            <a:r>
              <a:rPr lang="hr-HR" dirty="0"/>
              <a:t> to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text</a:t>
            </a:r>
            <a:r>
              <a:rPr lang="hr-HR" dirty="0"/>
              <a:t> </a:t>
            </a:r>
            <a:r>
              <a:rPr lang="hr-HR" dirty="0" err="1"/>
              <a:t>again</a:t>
            </a:r>
            <a:r>
              <a:rPr lang="hr-HR" dirty="0"/>
              <a:t> </a:t>
            </a:r>
            <a:r>
              <a:rPr lang="hr-HR" dirty="0" err="1"/>
              <a:t>and</a:t>
            </a:r>
            <a:r>
              <a:rPr lang="hr-HR" dirty="0"/>
              <a:t> </a:t>
            </a:r>
            <a:r>
              <a:rPr lang="hr-HR" dirty="0" err="1"/>
              <a:t>tick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trail</a:t>
            </a:r>
            <a:r>
              <a:rPr lang="hr-HR" dirty="0"/>
              <a:t> </a:t>
            </a:r>
            <a:r>
              <a:rPr lang="hr-HR" dirty="0" err="1"/>
              <a:t>races</a:t>
            </a:r>
            <a:r>
              <a:rPr lang="hr-HR" dirty="0"/>
              <a:t> Jonas </a:t>
            </a:r>
            <a:r>
              <a:rPr lang="hr-HR" dirty="0" err="1"/>
              <a:t>has</a:t>
            </a:r>
            <a:r>
              <a:rPr lang="hr-HR" dirty="0"/>
              <a:t> done </a:t>
            </a:r>
            <a:r>
              <a:rPr lang="hr-HR" dirty="0" err="1"/>
              <a:t>so</a:t>
            </a:r>
            <a:r>
              <a:rPr lang="hr-HR" dirty="0"/>
              <a:t> far. </a:t>
            </a:r>
            <a:endParaRPr lang="hr-HR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en-US" dirty="0">
                <a:hlinkClick r:id="rId2"/>
              </a:rPr>
              <a:t>https://www.e-sfera.hr/dodatni-digitalni-sadrzaji/1c3b89a2-aef8-4b6a-8e9b-df4631a24e35/</a:t>
            </a:r>
            <a:endParaRPr lang="hr-HR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0D406D0-80BA-4C07-B684-6211C26AA74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5248656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C0BD63C0-8CBB-4F36-AD31-DCAF2F66796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54509" y="3150014"/>
            <a:ext cx="9487339" cy="2718126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93EB579D-0488-4F88-8342-7A6A8331CB8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75468" y="3927715"/>
            <a:ext cx="603556" cy="4938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D7A7263-7B9E-43E3-AC10-F33C057C3DE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57554" y="4262167"/>
            <a:ext cx="603556" cy="49381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434114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BCEA187-2CC5-4D5D-95DA-B42A5109FA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6546" y="339726"/>
            <a:ext cx="5742281" cy="2296942"/>
          </a:xfrm>
        </p:spPr>
        <p:txBody>
          <a:bodyPr>
            <a:normAutofit/>
          </a:bodyPr>
          <a:lstStyle/>
          <a:p>
            <a:r>
              <a:rPr lang="hr-HR" dirty="0" err="1"/>
              <a:t>Task</a:t>
            </a:r>
            <a:r>
              <a:rPr lang="hr-HR" dirty="0"/>
              <a:t> 5: </a:t>
            </a:r>
            <a:r>
              <a:rPr lang="hr-HR" dirty="0" err="1"/>
              <a:t>Listen</a:t>
            </a:r>
            <a:r>
              <a:rPr lang="hr-HR" dirty="0"/>
              <a:t> to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text</a:t>
            </a:r>
            <a:r>
              <a:rPr lang="hr-HR" dirty="0"/>
              <a:t> </a:t>
            </a:r>
            <a:r>
              <a:rPr lang="hr-HR" dirty="0" err="1"/>
              <a:t>again</a:t>
            </a:r>
            <a:r>
              <a:rPr lang="hr-HR" dirty="0"/>
              <a:t> </a:t>
            </a:r>
            <a:r>
              <a:rPr lang="hr-HR" dirty="0" err="1"/>
              <a:t>and</a:t>
            </a:r>
            <a:r>
              <a:rPr lang="hr-HR" dirty="0"/>
              <a:t> </a:t>
            </a:r>
            <a:r>
              <a:rPr lang="hr-HR" dirty="0" err="1"/>
              <a:t>complete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sentences</a:t>
            </a:r>
            <a:r>
              <a:rPr lang="hr-HR" dirty="0" smtClean="0"/>
              <a:t>.</a:t>
            </a:r>
            <a:endParaRPr lang="hr-HR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  <a:hlinkClick r:id="rId2"/>
              </a:rPr>
              <a:t>https://www.e-sfera.hr/dodatni-digitalni-sadrzaji/1c3b89a2-aef8-4b6a-8e9b-df4631a24e35/</a:t>
            </a:r>
            <a:endParaRPr lang="hr-HR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hr-HR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hr-HR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BDAC5ADF-478D-4164-AE43-FA0CF0A0519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0"/>
            <a:ext cx="5248275" cy="68613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9D994087-301C-4D99-A03D-93DEA670C0A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71304" y="3154641"/>
            <a:ext cx="10405800" cy="300803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05C2BC8-9CD7-47F9-85CF-317E0F0475F0}"/>
              </a:ext>
            </a:extLst>
          </p:cNvPr>
          <p:cNvSpPr txBox="1"/>
          <p:nvPr/>
        </p:nvSpPr>
        <p:spPr>
          <a:xfrm>
            <a:off x="4592620" y="3968318"/>
            <a:ext cx="15269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i="1" dirty="0" err="1">
                <a:solidFill>
                  <a:srgbClr val="FF0000"/>
                </a:solidFill>
              </a:rPr>
              <a:t>longer</a:t>
            </a:r>
            <a:endParaRPr lang="en-US" sz="1600" i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25774660-17D2-49CE-91BF-650412BE4880}"/>
              </a:ext>
            </a:extLst>
          </p:cNvPr>
          <p:cNvSpPr txBox="1"/>
          <p:nvPr/>
        </p:nvSpPr>
        <p:spPr>
          <a:xfrm>
            <a:off x="4584327" y="4317659"/>
            <a:ext cx="15269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i="1" dirty="0" err="1">
                <a:solidFill>
                  <a:srgbClr val="FF0000"/>
                </a:solidFill>
              </a:rPr>
              <a:t>improve</a:t>
            </a:r>
            <a:endParaRPr lang="en-US" sz="1600" i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B353563E-B32F-4603-ABB9-824EAEA98E6E}"/>
              </a:ext>
            </a:extLst>
          </p:cNvPr>
          <p:cNvSpPr txBox="1"/>
          <p:nvPr/>
        </p:nvSpPr>
        <p:spPr>
          <a:xfrm>
            <a:off x="1603804" y="4728699"/>
            <a:ext cx="15269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i="1" dirty="0" err="1">
                <a:solidFill>
                  <a:srgbClr val="FF0000"/>
                </a:solidFill>
              </a:rPr>
              <a:t>knees</a:t>
            </a:r>
            <a:endParaRPr lang="en-US" sz="1600" i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5D9C5D83-418B-490F-8BD6-2F3E3E895E5D}"/>
              </a:ext>
            </a:extLst>
          </p:cNvPr>
          <p:cNvSpPr txBox="1"/>
          <p:nvPr/>
        </p:nvSpPr>
        <p:spPr>
          <a:xfrm>
            <a:off x="2120883" y="4320104"/>
            <a:ext cx="15269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i="1" dirty="0" err="1">
                <a:solidFill>
                  <a:srgbClr val="FF0000"/>
                </a:solidFill>
              </a:rPr>
              <a:t>immune</a:t>
            </a:r>
            <a:endParaRPr lang="en-US" sz="1600" i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D175B68F-BB17-4BE7-81D0-DB12727B3C14}"/>
              </a:ext>
            </a:extLst>
          </p:cNvPr>
          <p:cNvSpPr txBox="1"/>
          <p:nvPr/>
        </p:nvSpPr>
        <p:spPr>
          <a:xfrm>
            <a:off x="5051299" y="5174186"/>
            <a:ext cx="15269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i="1" dirty="0" err="1">
                <a:solidFill>
                  <a:srgbClr val="FF0000"/>
                </a:solidFill>
              </a:rPr>
              <a:t>diabetes</a:t>
            </a:r>
            <a:endParaRPr lang="en-US" sz="1600" i="1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A4F58FC9-FC84-4BD9-A5CB-976ECBF40D32}"/>
              </a:ext>
            </a:extLst>
          </p:cNvPr>
          <p:cNvSpPr txBox="1"/>
          <p:nvPr/>
        </p:nvSpPr>
        <p:spPr>
          <a:xfrm>
            <a:off x="6712995" y="3934564"/>
            <a:ext cx="15269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i="1" dirty="0" err="1">
                <a:solidFill>
                  <a:srgbClr val="FF0000"/>
                </a:solidFill>
              </a:rPr>
              <a:t>sleep</a:t>
            </a:r>
            <a:endParaRPr lang="en-US" sz="1600" i="1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C3BE8211-083C-4D4A-8DC8-AF1257E4D667}"/>
              </a:ext>
            </a:extLst>
          </p:cNvPr>
          <p:cNvSpPr txBox="1"/>
          <p:nvPr/>
        </p:nvSpPr>
        <p:spPr>
          <a:xfrm>
            <a:off x="7346177" y="5622032"/>
            <a:ext cx="15269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i="1" dirty="0" err="1">
                <a:solidFill>
                  <a:srgbClr val="FF0000"/>
                </a:solidFill>
              </a:rPr>
              <a:t>equipment</a:t>
            </a:r>
            <a:endParaRPr lang="en-US" sz="1600" i="1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E003FF8D-8EA0-4A5E-B08F-5B2F33D28EF0}"/>
              </a:ext>
            </a:extLst>
          </p:cNvPr>
          <p:cNvSpPr txBox="1"/>
          <p:nvPr/>
        </p:nvSpPr>
        <p:spPr>
          <a:xfrm>
            <a:off x="3201972" y="5649954"/>
            <a:ext cx="15269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i="1" dirty="0" err="1">
                <a:solidFill>
                  <a:srgbClr val="FF0000"/>
                </a:solidFill>
              </a:rPr>
              <a:t>fun</a:t>
            </a:r>
            <a:endParaRPr lang="en-US" sz="16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0379771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F9F3661-7C1E-4C27-8B2E-E6F203B314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525" y="339725"/>
            <a:ext cx="5962650" cy="1384300"/>
          </a:xfrm>
        </p:spPr>
        <p:txBody>
          <a:bodyPr/>
          <a:lstStyle/>
          <a:p>
            <a:r>
              <a:rPr lang="hr-HR" dirty="0" err="1"/>
              <a:t>Task</a:t>
            </a:r>
            <a:r>
              <a:rPr lang="hr-HR" dirty="0"/>
              <a:t> 6: </a:t>
            </a:r>
            <a:r>
              <a:rPr lang="hr-HR" dirty="0" err="1"/>
              <a:t>Answer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questions</a:t>
            </a:r>
            <a:r>
              <a:rPr lang="hr-HR" dirty="0"/>
              <a:t>. </a:t>
            </a:r>
            <a:endParaRPr lang="en-US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D45E296-4423-4A32-A126-10BD2A07DF0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243995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B4D36C9-71D9-4370-85F9-5F230C65B3A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4644" y="2476094"/>
            <a:ext cx="7515650" cy="2814997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D3386AE-9627-4C26-84C4-CD549950DA4C}"/>
              </a:ext>
            </a:extLst>
          </p:cNvPr>
          <p:cNvSpPr txBox="1"/>
          <p:nvPr/>
        </p:nvSpPr>
        <p:spPr>
          <a:xfrm>
            <a:off x="6506593" y="3006429"/>
            <a:ext cx="5330763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hr-HR" dirty="0"/>
              <a:t>Zašto je otkazana utrka pod nazivom </a:t>
            </a:r>
            <a:r>
              <a:rPr lang="hr-HR" i="1" dirty="0"/>
              <a:t>100 Miles </a:t>
            </a:r>
            <a:r>
              <a:rPr lang="hr-HR" i="1" dirty="0" err="1"/>
              <a:t>of</a:t>
            </a:r>
            <a:r>
              <a:rPr lang="hr-HR" i="1" dirty="0"/>
              <a:t> </a:t>
            </a:r>
            <a:r>
              <a:rPr lang="hr-HR" i="1" dirty="0" err="1"/>
              <a:t>Istria</a:t>
            </a:r>
            <a:r>
              <a:rPr lang="hr-HR" i="1" dirty="0"/>
              <a:t>?</a:t>
            </a:r>
          </a:p>
          <a:p>
            <a:pPr marL="342900" indent="-342900">
              <a:buAutoNum type="arabicPeriod"/>
            </a:pPr>
            <a:r>
              <a:rPr lang="hr-HR" i="1" dirty="0"/>
              <a:t>Kada se Jonas počeo baviti trčanjem?</a:t>
            </a:r>
          </a:p>
          <a:p>
            <a:pPr marL="342900" indent="-342900">
              <a:buAutoNum type="arabicPeriod"/>
            </a:pPr>
            <a:r>
              <a:rPr lang="hr-HR" i="1" dirty="0"/>
              <a:t>Kako se natjecatelji slažu međusobno?</a:t>
            </a:r>
          </a:p>
          <a:p>
            <a:pPr marL="342900" indent="-342900">
              <a:buAutoNum type="arabicPeriod"/>
            </a:pPr>
            <a:r>
              <a:rPr lang="hr-HR" i="1" dirty="0"/>
              <a:t>Kojoj se utrci Jonas veselio?</a:t>
            </a:r>
          </a:p>
          <a:p>
            <a:pPr marL="342900" indent="-342900">
              <a:buAutoNum type="arabicPeriod"/>
            </a:pPr>
            <a:r>
              <a:rPr lang="hr-HR" i="1" dirty="0"/>
              <a:t>Zašto ne može sudjelovati na </a:t>
            </a:r>
            <a:r>
              <a:rPr lang="hr-HR" i="1" dirty="0" err="1"/>
              <a:t>Dalmatia</a:t>
            </a:r>
            <a:r>
              <a:rPr lang="hr-HR" i="1" dirty="0"/>
              <a:t> Ultra </a:t>
            </a:r>
            <a:r>
              <a:rPr lang="hr-HR" i="1" dirty="0" err="1"/>
              <a:t>Trail</a:t>
            </a:r>
            <a:r>
              <a:rPr lang="hr-HR" i="1" dirty="0"/>
              <a:t>?</a:t>
            </a:r>
            <a:endParaRPr lang="en-US" dirty="0"/>
          </a:p>
        </p:txBody>
      </p:sp>
      <p:sp>
        <p:nvSpPr>
          <p:cNvPr id="8" name="Arrow: Right 7">
            <a:extLst>
              <a:ext uri="{FF2B5EF4-FFF2-40B4-BE49-F238E27FC236}">
                <a16:creationId xmlns="" xmlns:a16="http://schemas.microsoft.com/office/drawing/2014/main" id="{A9548925-9FD5-4360-8E00-1E1F71A8D71C}"/>
              </a:ext>
            </a:extLst>
          </p:cNvPr>
          <p:cNvSpPr/>
          <p:nvPr/>
        </p:nvSpPr>
        <p:spPr>
          <a:xfrm>
            <a:off x="5477522" y="3710866"/>
            <a:ext cx="1003177" cy="36398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2557242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67D9457-B501-4DC7-AF71-939B45D270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3284" y="263525"/>
            <a:ext cx="5590991" cy="1517650"/>
          </a:xfrm>
        </p:spPr>
        <p:txBody>
          <a:bodyPr/>
          <a:lstStyle/>
          <a:p>
            <a:r>
              <a:rPr lang="hr-HR" dirty="0" err="1"/>
              <a:t>Task</a:t>
            </a:r>
            <a:r>
              <a:rPr lang="hr-HR" dirty="0"/>
              <a:t> 7: </a:t>
            </a:r>
            <a:r>
              <a:rPr lang="hr-HR" dirty="0" err="1"/>
              <a:t>Match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phrasal</a:t>
            </a:r>
            <a:r>
              <a:rPr lang="hr-HR" dirty="0"/>
              <a:t> </a:t>
            </a:r>
            <a:r>
              <a:rPr lang="hr-HR" dirty="0" err="1"/>
              <a:t>verbs</a:t>
            </a:r>
            <a:r>
              <a:rPr lang="hr-HR" dirty="0"/>
              <a:t> to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definitions</a:t>
            </a:r>
            <a:r>
              <a:rPr lang="hr-HR" dirty="0"/>
              <a:t>. 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9932039-ED7E-48D2-B29C-689990B9F89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85226" y="2219"/>
            <a:ext cx="524256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AD82F2F-88BD-4324-815A-3B66EB5A327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78785" y="1960378"/>
            <a:ext cx="9377743" cy="3325441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0DE3BDD-6C20-4721-9ED9-CC2D9C155323}"/>
              </a:ext>
            </a:extLst>
          </p:cNvPr>
          <p:cNvSpPr txBox="1"/>
          <p:nvPr/>
        </p:nvSpPr>
        <p:spPr>
          <a:xfrm>
            <a:off x="4554243" y="2405848"/>
            <a:ext cx="363985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200" i="1" dirty="0">
                <a:solidFill>
                  <a:srgbClr val="FF0000"/>
                </a:solidFill>
              </a:rPr>
              <a:t>2</a:t>
            </a:r>
          </a:p>
          <a:p>
            <a:r>
              <a:rPr lang="hr-HR" sz="2200" i="1" dirty="0">
                <a:solidFill>
                  <a:srgbClr val="FF0000"/>
                </a:solidFill>
              </a:rPr>
              <a:t>5</a:t>
            </a:r>
          </a:p>
          <a:p>
            <a:r>
              <a:rPr lang="hr-HR" sz="2200" i="1" dirty="0">
                <a:solidFill>
                  <a:srgbClr val="FF0000"/>
                </a:solidFill>
              </a:rPr>
              <a:t>1</a:t>
            </a:r>
          </a:p>
          <a:p>
            <a:r>
              <a:rPr lang="hr-HR" sz="2200" i="1" dirty="0">
                <a:solidFill>
                  <a:srgbClr val="FF0000"/>
                </a:solidFill>
              </a:rPr>
              <a:t>6</a:t>
            </a:r>
          </a:p>
          <a:p>
            <a:r>
              <a:rPr lang="hr-HR" sz="2200" i="1" dirty="0">
                <a:solidFill>
                  <a:srgbClr val="FF0000"/>
                </a:solidFill>
              </a:rPr>
              <a:t>3</a:t>
            </a:r>
          </a:p>
          <a:p>
            <a:r>
              <a:rPr lang="hr-HR" sz="2200" i="1" dirty="0">
                <a:solidFill>
                  <a:srgbClr val="FF0000"/>
                </a:solidFill>
              </a:rPr>
              <a:t>7</a:t>
            </a:r>
          </a:p>
          <a:p>
            <a:r>
              <a:rPr lang="hr-HR" sz="2200" i="1" dirty="0">
                <a:solidFill>
                  <a:srgbClr val="FF0000"/>
                </a:solidFill>
              </a:rPr>
              <a:t>4</a:t>
            </a:r>
          </a:p>
          <a:p>
            <a:endParaRPr lang="en-US" sz="1600" i="1" dirty="0">
              <a:solidFill>
                <a:srgbClr val="FF0000"/>
              </a:solidFill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="" xmlns:a16="http://schemas.microsoft.com/office/drawing/2014/main" id="{659FC64E-7C14-428C-9381-897D7E4E48D7}"/>
              </a:ext>
            </a:extLst>
          </p:cNvPr>
          <p:cNvSpPr/>
          <p:nvPr/>
        </p:nvSpPr>
        <p:spPr>
          <a:xfrm>
            <a:off x="3426780" y="6073018"/>
            <a:ext cx="2982897" cy="30127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10DC4A2F-FA0F-471D-A9BB-25D1B317FE22}"/>
              </a:ext>
            </a:extLst>
          </p:cNvPr>
          <p:cNvSpPr txBox="1"/>
          <p:nvPr/>
        </p:nvSpPr>
        <p:spPr>
          <a:xfrm>
            <a:off x="6636354" y="5472854"/>
            <a:ext cx="48691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/>
              <a:t>Frazalni</a:t>
            </a:r>
            <a:r>
              <a:rPr lang="hr-HR" dirty="0"/>
              <a:t> ili </a:t>
            </a:r>
            <a:r>
              <a:rPr lang="hr-HR" dirty="0" err="1"/>
              <a:t>frazni</a:t>
            </a:r>
            <a:r>
              <a:rPr lang="hr-HR" dirty="0"/>
              <a:t> glagol se sastoje od glagola i prijedloga ili priloga. Većina </a:t>
            </a:r>
            <a:r>
              <a:rPr lang="hr-HR" dirty="0" err="1"/>
              <a:t>frazalnih</a:t>
            </a:r>
            <a:r>
              <a:rPr lang="hr-HR" dirty="0"/>
              <a:t> glagola ima metaforičko značenje tako da se ne mogu doslovno prevoditi.  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58040666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6564CB1-09AA-44C1-8B5A-E719B55450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9846" y="244475"/>
            <a:ext cx="5854454" cy="3493024"/>
          </a:xfrm>
        </p:spPr>
        <p:txBody>
          <a:bodyPr>
            <a:normAutofit/>
          </a:bodyPr>
          <a:lstStyle/>
          <a:p>
            <a:r>
              <a:rPr lang="hr-HR" dirty="0" err="1"/>
              <a:t>Task</a:t>
            </a:r>
            <a:r>
              <a:rPr lang="hr-HR" dirty="0"/>
              <a:t> 8: </a:t>
            </a:r>
            <a:r>
              <a:rPr lang="hr-HR" dirty="0" err="1"/>
              <a:t>Have</a:t>
            </a:r>
            <a:r>
              <a:rPr lang="hr-HR" dirty="0"/>
              <a:t> </a:t>
            </a:r>
            <a:r>
              <a:rPr lang="hr-HR" dirty="0" err="1"/>
              <a:t>you</a:t>
            </a:r>
            <a:r>
              <a:rPr lang="hr-HR" dirty="0"/>
              <a:t> </a:t>
            </a:r>
            <a:r>
              <a:rPr lang="hr-HR" dirty="0" err="1"/>
              <a:t>ever</a:t>
            </a:r>
            <a:r>
              <a:rPr lang="hr-HR" dirty="0"/>
              <a:t> </a:t>
            </a:r>
            <a:r>
              <a:rPr lang="hr-HR" dirty="0" err="1"/>
              <a:t>tried</a:t>
            </a:r>
            <a:r>
              <a:rPr lang="hr-HR" dirty="0"/>
              <a:t> </a:t>
            </a:r>
            <a:r>
              <a:rPr lang="hr-HR" dirty="0" err="1"/>
              <a:t>trail</a:t>
            </a:r>
            <a:r>
              <a:rPr lang="hr-HR" dirty="0"/>
              <a:t> </a:t>
            </a:r>
            <a:r>
              <a:rPr lang="hr-HR" dirty="0" err="1"/>
              <a:t>running</a:t>
            </a:r>
            <a:r>
              <a:rPr lang="hr-HR" dirty="0"/>
              <a:t>? </a:t>
            </a:r>
            <a:r>
              <a:rPr lang="hr-HR" dirty="0" err="1"/>
              <a:t>Would</a:t>
            </a:r>
            <a:r>
              <a:rPr lang="hr-HR" dirty="0"/>
              <a:t> </a:t>
            </a:r>
            <a:r>
              <a:rPr lang="hr-HR" dirty="0" err="1"/>
              <a:t>you</a:t>
            </a:r>
            <a:r>
              <a:rPr lang="hr-HR" dirty="0"/>
              <a:t> </a:t>
            </a:r>
            <a:r>
              <a:rPr lang="hr-HR" dirty="0" err="1"/>
              <a:t>like</a:t>
            </a:r>
            <a:r>
              <a:rPr lang="hr-HR" dirty="0"/>
              <a:t> to </a:t>
            </a:r>
            <a:r>
              <a:rPr lang="hr-HR" dirty="0" err="1"/>
              <a:t>try</a:t>
            </a:r>
            <a:r>
              <a:rPr lang="hr-HR" dirty="0"/>
              <a:t> </a:t>
            </a:r>
            <a:r>
              <a:rPr lang="hr-HR" dirty="0" err="1"/>
              <a:t>it</a:t>
            </a:r>
            <a:r>
              <a:rPr lang="hr-HR" dirty="0"/>
              <a:t>? </a:t>
            </a:r>
            <a:r>
              <a:rPr lang="hr-HR" dirty="0" err="1"/>
              <a:t>Why</a:t>
            </a:r>
            <a:r>
              <a:rPr lang="hr-HR" dirty="0"/>
              <a:t>? </a:t>
            </a:r>
            <a:endParaRPr lang="hr-HR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hr-HR" dirty="0" err="1"/>
              <a:t>Task</a:t>
            </a:r>
            <a:r>
              <a:rPr lang="hr-HR" dirty="0"/>
              <a:t> 9: Search </a:t>
            </a:r>
            <a:r>
              <a:rPr lang="hr-HR" dirty="0" err="1"/>
              <a:t>the</a:t>
            </a:r>
            <a:r>
              <a:rPr lang="hr-HR" dirty="0"/>
              <a:t> Internet </a:t>
            </a:r>
            <a:r>
              <a:rPr lang="hr-HR" dirty="0" err="1"/>
              <a:t>and</a:t>
            </a:r>
            <a:r>
              <a:rPr lang="hr-HR" dirty="0"/>
              <a:t> </a:t>
            </a:r>
            <a:r>
              <a:rPr lang="hr-HR" dirty="0" err="1"/>
              <a:t>find</a:t>
            </a:r>
            <a:r>
              <a:rPr lang="hr-HR" dirty="0"/>
              <a:t> </a:t>
            </a:r>
            <a:r>
              <a:rPr lang="hr-HR" dirty="0" err="1"/>
              <a:t>out</a:t>
            </a:r>
            <a:r>
              <a:rPr lang="hr-HR" dirty="0"/>
              <a:t> more </a:t>
            </a:r>
            <a:r>
              <a:rPr lang="hr-HR" dirty="0" err="1"/>
              <a:t>about</a:t>
            </a:r>
            <a:r>
              <a:rPr lang="hr-HR" dirty="0"/>
              <a:t> popular </a:t>
            </a:r>
            <a:r>
              <a:rPr lang="hr-HR" dirty="0" err="1"/>
              <a:t>sporting</a:t>
            </a:r>
            <a:r>
              <a:rPr lang="hr-HR" dirty="0"/>
              <a:t> </a:t>
            </a:r>
            <a:r>
              <a:rPr lang="hr-HR" dirty="0" err="1"/>
              <a:t>events</a:t>
            </a:r>
            <a:r>
              <a:rPr lang="hr-HR" dirty="0"/>
              <a:t> </a:t>
            </a:r>
            <a:r>
              <a:rPr lang="hr-HR" dirty="0" err="1"/>
              <a:t>listed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task</a:t>
            </a:r>
            <a:r>
              <a:rPr lang="hr-HR" dirty="0"/>
              <a:t> 9</a:t>
            </a:r>
            <a:r>
              <a:rPr lang="hr-HR" dirty="0" smtClean="0"/>
              <a:t>.</a:t>
            </a:r>
            <a:endParaRPr lang="en-US" i="1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49F5E0F-3B12-4255-9415-DB99CB322BE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24256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D6A7860C-52DD-46C7-8753-B34B280D691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95272" y="3737499"/>
            <a:ext cx="8240056" cy="2414726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7" name="Oval 6">
            <a:extLst>
              <a:ext uri="{FF2B5EF4-FFF2-40B4-BE49-F238E27FC236}">
                <a16:creationId xmlns="" xmlns:a16="http://schemas.microsoft.com/office/drawing/2014/main" id="{37FE96EB-F90A-427A-92AA-9D4992FF6327}"/>
              </a:ext>
            </a:extLst>
          </p:cNvPr>
          <p:cNvSpPr/>
          <p:nvPr/>
        </p:nvSpPr>
        <p:spPr>
          <a:xfrm>
            <a:off x="1355575" y="4829452"/>
            <a:ext cx="6359120" cy="132277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6596997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A788726-6018-41BB-98AF-7BB0367EBE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58074" y="786937"/>
            <a:ext cx="3062055" cy="4351338"/>
          </a:xfrm>
        </p:spPr>
        <p:txBody>
          <a:bodyPr/>
          <a:lstStyle/>
          <a:p>
            <a:r>
              <a:rPr lang="hr-HR" dirty="0" err="1" smtClean="0"/>
              <a:t>workbook</a:t>
            </a:r>
            <a:r>
              <a:rPr lang="hr-HR" dirty="0" smtClean="0"/>
              <a:t>, </a:t>
            </a:r>
            <a:r>
              <a:rPr lang="hr-HR" dirty="0" err="1"/>
              <a:t>page</a:t>
            </a:r>
            <a:r>
              <a:rPr lang="hr-HR" dirty="0"/>
              <a:t> 58</a:t>
            </a:r>
          </a:p>
          <a:p>
            <a:r>
              <a:rPr lang="hr-HR" dirty="0" err="1"/>
              <a:t>Task</a:t>
            </a:r>
            <a:r>
              <a:rPr lang="hr-HR" dirty="0"/>
              <a:t> 1: </a:t>
            </a:r>
            <a:r>
              <a:rPr lang="hr-HR" dirty="0" err="1"/>
              <a:t>Label</a:t>
            </a:r>
            <a:r>
              <a:rPr lang="hr-HR" dirty="0"/>
              <a:t>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trail</a:t>
            </a:r>
            <a:r>
              <a:rPr lang="hr-HR" dirty="0"/>
              <a:t> </a:t>
            </a:r>
            <a:r>
              <a:rPr lang="hr-HR" dirty="0" err="1"/>
              <a:t>races</a:t>
            </a:r>
            <a:r>
              <a:rPr lang="hr-HR" dirty="0"/>
              <a:t> on 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map</a:t>
            </a:r>
            <a:r>
              <a:rPr lang="hr-HR" dirty="0"/>
              <a:t> </a:t>
            </a:r>
            <a:r>
              <a:rPr lang="hr-HR" dirty="0" err="1"/>
              <a:t>of</a:t>
            </a:r>
            <a:r>
              <a:rPr lang="hr-HR" dirty="0"/>
              <a:t> </a:t>
            </a:r>
            <a:r>
              <a:rPr lang="hr-HR" dirty="0" err="1"/>
              <a:t>Croatia</a:t>
            </a:r>
            <a:r>
              <a:rPr lang="hr-HR" dirty="0" err="1" smtClean="0"/>
              <a:t>.</a:t>
            </a:r>
            <a:r>
              <a:rPr lang="hr-HR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 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391221B-C344-4310-8822-3796E07B115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0252" y="305508"/>
            <a:ext cx="7475552" cy="603814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CA6605F-B2C4-4042-89D5-4EFC32478950}"/>
              </a:ext>
            </a:extLst>
          </p:cNvPr>
          <p:cNvSpPr txBox="1"/>
          <p:nvPr/>
        </p:nvSpPr>
        <p:spPr>
          <a:xfrm>
            <a:off x="1766656" y="2734322"/>
            <a:ext cx="17311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i="1" dirty="0">
                <a:solidFill>
                  <a:srgbClr val="FF0000"/>
                </a:solidFill>
              </a:rPr>
              <a:t>Žumberak </a:t>
            </a:r>
            <a:r>
              <a:rPr lang="hr-HR" sz="1600" i="1" dirty="0" err="1">
                <a:solidFill>
                  <a:srgbClr val="FF0000"/>
                </a:solidFill>
              </a:rPr>
              <a:t>Trail</a:t>
            </a:r>
            <a:endParaRPr lang="en-US" sz="1600" i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F5DD60D4-F502-4BB0-8A51-F0F1816B713B}"/>
              </a:ext>
            </a:extLst>
          </p:cNvPr>
          <p:cNvSpPr txBox="1"/>
          <p:nvPr/>
        </p:nvSpPr>
        <p:spPr>
          <a:xfrm>
            <a:off x="5498237" y="4708263"/>
            <a:ext cx="17311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i="1" dirty="0">
                <a:solidFill>
                  <a:srgbClr val="FF0000"/>
                </a:solidFill>
              </a:rPr>
              <a:t>Paklenica </a:t>
            </a:r>
            <a:r>
              <a:rPr lang="hr-HR" sz="1600" i="1" dirty="0" err="1">
                <a:solidFill>
                  <a:srgbClr val="FF0000"/>
                </a:solidFill>
              </a:rPr>
              <a:t>Trail</a:t>
            </a:r>
            <a:endParaRPr lang="en-US" sz="1600" i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04D7C11A-08BA-4BE3-AE9F-833BAA351DA5}"/>
              </a:ext>
            </a:extLst>
          </p:cNvPr>
          <p:cNvSpPr txBox="1"/>
          <p:nvPr/>
        </p:nvSpPr>
        <p:spPr>
          <a:xfrm>
            <a:off x="1966403" y="5496449"/>
            <a:ext cx="19308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i="1" dirty="0" err="1">
                <a:solidFill>
                  <a:srgbClr val="FF0000"/>
                </a:solidFill>
              </a:rPr>
              <a:t>Dalmatia</a:t>
            </a:r>
            <a:r>
              <a:rPr lang="hr-HR" sz="1600" i="1" dirty="0">
                <a:solidFill>
                  <a:srgbClr val="FF0000"/>
                </a:solidFill>
              </a:rPr>
              <a:t> Ultra </a:t>
            </a:r>
            <a:r>
              <a:rPr lang="hr-HR" sz="1600" i="1" dirty="0" err="1">
                <a:solidFill>
                  <a:srgbClr val="FF0000"/>
                </a:solidFill>
              </a:rPr>
              <a:t>Trail</a:t>
            </a:r>
            <a:endParaRPr lang="en-US" sz="1600" i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14C5EBE2-258C-476B-A02D-2E1737FD7C5A}"/>
              </a:ext>
            </a:extLst>
          </p:cNvPr>
          <p:cNvSpPr txBox="1"/>
          <p:nvPr/>
        </p:nvSpPr>
        <p:spPr>
          <a:xfrm>
            <a:off x="1358283" y="4538986"/>
            <a:ext cx="17311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i="1" dirty="0">
                <a:solidFill>
                  <a:srgbClr val="FF0000"/>
                </a:solidFill>
              </a:rPr>
              <a:t>100 Miles </a:t>
            </a:r>
            <a:r>
              <a:rPr lang="hr-HR" sz="1600" i="1" dirty="0" err="1">
                <a:solidFill>
                  <a:srgbClr val="FF0000"/>
                </a:solidFill>
              </a:rPr>
              <a:t>of</a:t>
            </a:r>
            <a:r>
              <a:rPr lang="hr-HR" sz="1600" i="1" dirty="0">
                <a:solidFill>
                  <a:srgbClr val="FF0000"/>
                </a:solidFill>
              </a:rPr>
              <a:t> </a:t>
            </a:r>
            <a:r>
              <a:rPr lang="hr-HR" sz="1600" i="1" dirty="0" err="1">
                <a:solidFill>
                  <a:srgbClr val="FF0000"/>
                </a:solidFill>
              </a:rPr>
              <a:t>Istria</a:t>
            </a:r>
            <a:endParaRPr lang="en-US" sz="1600" i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E71C4F50-BF7D-42D3-A790-ECB77C131969}"/>
              </a:ext>
            </a:extLst>
          </p:cNvPr>
          <p:cNvSpPr txBox="1"/>
          <p:nvPr/>
        </p:nvSpPr>
        <p:spPr>
          <a:xfrm>
            <a:off x="5112058" y="4144392"/>
            <a:ext cx="17311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i="1" dirty="0">
                <a:solidFill>
                  <a:srgbClr val="FF0000"/>
                </a:solidFill>
              </a:rPr>
              <a:t>Velebit Ultra </a:t>
            </a:r>
            <a:r>
              <a:rPr lang="hr-HR" sz="1600" i="1" dirty="0" err="1">
                <a:solidFill>
                  <a:srgbClr val="FF0000"/>
                </a:solidFill>
              </a:rPr>
              <a:t>Trail</a:t>
            </a:r>
            <a:endParaRPr lang="en-US" sz="16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5251505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  <p:bldP spid="13" grpId="0"/>
    </p:bld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2369</TotalTime>
  <Words>443</Words>
  <Application>Microsoft Office PowerPoint</Application>
  <PresentationFormat>Custom</PresentationFormat>
  <Paragraphs>65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Tema sustava Office</vt:lpstr>
      <vt:lpstr>Unit 3: Lesson 4  We run for fun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ZVONKA IVKOVIĆ</dc:creator>
  <cp:lastModifiedBy>sk-sivos</cp:lastModifiedBy>
  <cp:revision>202</cp:revision>
  <dcterms:created xsi:type="dcterms:W3CDTF">2021-09-01T06:25:32Z</dcterms:created>
  <dcterms:modified xsi:type="dcterms:W3CDTF">2022-01-14T14:17:23Z</dcterms:modified>
</cp:coreProperties>
</file>